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sldIdLst>
    <p:sldId id="257" r:id="rId2"/>
    <p:sldId id="259" r:id="rId3"/>
    <p:sldId id="262" r:id="rId4"/>
    <p:sldId id="272" r:id="rId5"/>
    <p:sldId id="268" r:id="rId6"/>
    <p:sldId id="265" r:id="rId7"/>
    <p:sldId id="286" r:id="rId8"/>
    <p:sldId id="266" r:id="rId9"/>
    <p:sldId id="283" r:id="rId10"/>
    <p:sldId id="267" r:id="rId11"/>
    <p:sldId id="285" r:id="rId12"/>
    <p:sldId id="271" r:id="rId13"/>
    <p:sldId id="277" r:id="rId14"/>
    <p:sldId id="295" r:id="rId15"/>
    <p:sldId id="296" r:id="rId16"/>
    <p:sldId id="294" r:id="rId17"/>
    <p:sldId id="282" r:id="rId18"/>
    <p:sldId id="291" r:id="rId19"/>
    <p:sldId id="287" r:id="rId20"/>
    <p:sldId id="280" r:id="rId21"/>
    <p:sldId id="289" r:id="rId22"/>
    <p:sldId id="293" r:id="rId23"/>
    <p:sldId id="281" r:id="rId24"/>
    <p:sldId id="288" r:id="rId25"/>
    <p:sldId id="284" r:id="rId26"/>
    <p:sldId id="290" r:id="rId27"/>
    <p:sldId id="292" r:id="rId28"/>
    <p:sldId id="297" r:id="rId29"/>
    <p:sldId id="274" r:id="rId30"/>
    <p:sldId id="276" r:id="rId31"/>
    <p:sldId id="269" r:id="rId32"/>
    <p:sldId id="270" r:id="rId33"/>
    <p:sldId id="27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1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3A47EBE-5D4B-B14C-AAEF-7BD265CCC147}"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7EBE-5D4B-B14C-AAEF-7BD265CCC147}"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2C57-A193-F74E-BA4C-AFC7FAEF519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A47EBE-5D4B-B14C-AAEF-7BD265CCC147}"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A47EBE-5D4B-B14C-AAEF-7BD265CCC147}"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3A47EBE-5D4B-B14C-AAEF-7BD265CCC147}"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3A47EBE-5D4B-B14C-AAEF-7BD265CCC147}"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2C57-A193-F74E-BA4C-AFC7FAEF519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A47EBE-5D4B-B14C-AAEF-7BD265CCC147}"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3A47EBE-5D4B-B14C-AAEF-7BD265CCC147}"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3A47EBE-5D4B-B14C-AAEF-7BD265CCC147}" type="datetimeFigureOut">
              <a:rPr lang="en-US" smtClean="0"/>
              <a:pPr/>
              <a:t>6/11/18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3A47EBE-5D4B-B14C-AAEF-7BD265CCC147}" type="datetimeFigureOut">
              <a:rPr lang="en-US" smtClean="0"/>
              <a:pPr/>
              <a:t>6/11/18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47EBE-5D4B-B14C-AAEF-7BD265CCC147}" type="datetimeFigureOut">
              <a:rPr lang="en-US" smtClean="0"/>
              <a:pPr/>
              <a:t>6/11/18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A47EBE-5D4B-B14C-AAEF-7BD265CCC147}"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22C57-A193-F74E-BA4C-AFC7FAEF51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3A47EBE-5D4B-B14C-AAEF-7BD265CCC147}" type="datetimeFigureOut">
              <a:rPr lang="en-US" smtClean="0"/>
              <a:pPr/>
              <a:t>6/11/18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AD022C57-A193-F74E-BA4C-AFC7FAEF51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2603528/" TargetMode="External"/><Relationship Id="rId3" Type="http://schemas.openxmlformats.org/officeDocument/2006/relationships/hyperlink" Target="https://aasm.org/teens-with-earlier-school-start-times-have-higher-crash-rat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482455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ealthysleep.med.harvard.edu/healthy/matters/benefits-of-sleep/learning-memor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pa.org/monitor/2016/02/sleep-deprived.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ensneedsleep.files.wordpress.com/2011/03/fuligini_hardway-adolescent-sleep.pdf" TargetMode="External"/><Relationship Id="rId3" Type="http://schemas.openxmlformats.org/officeDocument/2006/relationships/hyperlink" Target="https://www.ncbi.nlm.nih.gov/pubmed/2513487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kappanonline.org/later-start-time-for-teen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Bryan Hoff MD</a:t>
            </a:r>
            <a:endParaRPr lang="en-US" dirty="0"/>
          </a:p>
        </p:txBody>
      </p:sp>
      <p:sp>
        <p:nvSpPr>
          <p:cNvPr id="5" name="Content Placeholder 4"/>
          <p:cNvSpPr>
            <a:spLocks noGrp="1"/>
          </p:cNvSpPr>
          <p:nvPr>
            <p:ph idx="1"/>
          </p:nvPr>
        </p:nvSpPr>
        <p:spPr/>
        <p:txBody>
          <a:bodyPr/>
          <a:lstStyle/>
          <a:p>
            <a:r>
              <a:rPr lang="en-US" dirty="0" smtClean="0"/>
              <a:t>Diplomate American Board of Internal Medicine; Certified  Sleep Medicine</a:t>
            </a:r>
          </a:p>
          <a:p>
            <a:r>
              <a:rPr lang="en-US" dirty="0" smtClean="0"/>
              <a:t>Medical Director of the Northfield Sleep Center</a:t>
            </a:r>
          </a:p>
          <a:p>
            <a:r>
              <a:rPr lang="en-US" dirty="0" smtClean="0"/>
              <a:t>Physician at Allina Clinic and Northfield Hospital since 2001</a:t>
            </a:r>
          </a:p>
          <a:p>
            <a:r>
              <a:rPr lang="en-US" dirty="0" smtClean="0"/>
              <a:t>Northfield Resident</a:t>
            </a:r>
          </a:p>
          <a:p>
            <a:pPr>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happens when your clock is off?</a:t>
            </a:r>
            <a:endParaRPr lang="en-US" dirty="0"/>
          </a:p>
        </p:txBody>
      </p:sp>
      <p:sp>
        <p:nvSpPr>
          <p:cNvPr id="3" name="Content Placeholder 2"/>
          <p:cNvSpPr>
            <a:spLocks noGrp="1"/>
          </p:cNvSpPr>
          <p:nvPr>
            <p:ph idx="1"/>
          </p:nvPr>
        </p:nvSpPr>
        <p:spPr>
          <a:xfrm>
            <a:off x="988358" y="1444532"/>
            <a:ext cx="7167284" cy="5413468"/>
          </a:xfrm>
        </p:spPr>
        <p:txBody>
          <a:bodyPr>
            <a:normAutofit fontScale="92500"/>
          </a:bodyPr>
          <a:lstStyle/>
          <a:p>
            <a:r>
              <a:rPr lang="en-US" dirty="0" smtClean="0"/>
              <a:t>Delayed sleep phase circadian disorder– this is seen most typically in teen-agers.  They are not able to fall asleep until later (like 10PM-2AM) but still have to get up for school and start having problems- frequently this is a schedule issue</a:t>
            </a:r>
          </a:p>
          <a:p>
            <a:endParaRPr lang="en-US" dirty="0" smtClean="0"/>
          </a:p>
          <a:p>
            <a:pPr lvl="1"/>
            <a:r>
              <a:rPr lang="en-US" dirty="0" smtClean="0"/>
              <a:t>Their schedule is equivalent to living in California: </a:t>
            </a:r>
          </a:p>
          <a:p>
            <a:pPr lvl="1"/>
            <a:r>
              <a:rPr lang="en-US" dirty="0" smtClean="0"/>
              <a:t>In Minnesota going to bed at 11 PM is like going to bed at 9PM in California- where they would get proper sleep</a:t>
            </a:r>
          </a:p>
          <a:p>
            <a:pPr lvl="1"/>
            <a:r>
              <a:rPr lang="en-US" dirty="0" smtClean="0"/>
              <a:t>Frequently when allowed to sleep without a schedule teens and young adults will sleep 9-11 hours (a midnight to 11AM schedule is common and may sound familiar to many parents if asked about their teens on week-ends and in the summer)</a:t>
            </a:r>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3042024"/>
          </a:xfrm>
        </p:spPr>
        <p:txBody>
          <a:bodyPr/>
          <a:lstStyle/>
          <a:p>
            <a:r>
              <a:rPr lang="en-US" dirty="0" smtClean="0"/>
              <a:t>When the clock is off we see a loss of sleep leading to…</a:t>
            </a:r>
            <a:endParaRPr lang="en-US" dirty="0"/>
          </a:p>
        </p:txBody>
      </p:sp>
      <p:sp>
        <p:nvSpPr>
          <p:cNvPr id="3" name="Content Placeholder 2"/>
          <p:cNvSpPr>
            <a:spLocks noGrp="1"/>
          </p:cNvSpPr>
          <p:nvPr>
            <p:ph idx="1"/>
          </p:nvPr>
        </p:nvSpPr>
        <p:spPr>
          <a:xfrm>
            <a:off x="549275" y="3606800"/>
            <a:ext cx="8042276" cy="2997199"/>
          </a:xfrm>
        </p:spPr>
        <p:txBody>
          <a:bodyPr/>
          <a:lstStyle/>
          <a:p>
            <a:r>
              <a:rPr lang="en-US" dirty="0" smtClean="0"/>
              <a:t>More car crashes</a:t>
            </a:r>
          </a:p>
          <a:p>
            <a:r>
              <a:rPr lang="en-US" dirty="0" smtClean="0"/>
              <a:t>Difficulty with emotion regulation</a:t>
            </a:r>
          </a:p>
          <a:p>
            <a:r>
              <a:rPr lang="en-US" dirty="0" smtClean="0"/>
              <a:t>Difficulty in learning</a:t>
            </a:r>
          </a:p>
          <a:p>
            <a:r>
              <a:rPr lang="en-US" dirty="0" smtClean="0"/>
              <a:t>Increased risky behaviors</a:t>
            </a:r>
          </a:p>
          <a:p>
            <a:r>
              <a:rPr lang="en-US" dirty="0" smtClean="0"/>
              <a:t>Increased tardiness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Schedules have changed</a:t>
            </a:r>
            <a:endParaRPr lang="en-US" dirty="0"/>
          </a:p>
        </p:txBody>
      </p:sp>
      <p:sp>
        <p:nvSpPr>
          <p:cNvPr id="3" name="Content Placeholder 2"/>
          <p:cNvSpPr>
            <a:spLocks noGrp="1"/>
          </p:cNvSpPr>
          <p:nvPr>
            <p:ph idx="1"/>
          </p:nvPr>
        </p:nvSpPr>
        <p:spPr/>
        <p:txBody>
          <a:bodyPr>
            <a:normAutofit/>
          </a:bodyPr>
          <a:lstStyle/>
          <a:p>
            <a:r>
              <a:rPr lang="en-US" dirty="0" smtClean="0"/>
              <a:t>School used to start at 8:30-9:00 am.  </a:t>
            </a:r>
          </a:p>
          <a:p>
            <a:pPr lvl="1"/>
            <a:r>
              <a:rPr lang="en-US" b="1" dirty="0" smtClean="0"/>
              <a:t>National </a:t>
            </a:r>
            <a:r>
              <a:rPr lang="en-US" b="1" dirty="0"/>
              <a:t>Research Center for Women and Families, (NRC), most schools in the 1950's and 1960's started between 8:30-9:00 a.m.  The extremely early starts to the 7:00 hour were the direct result of staggering start times of high schools, middle schools, and elementary schools in order to utilize fewer buses and </a:t>
            </a:r>
            <a:r>
              <a:rPr lang="en-US" b="1" dirty="0" smtClean="0"/>
              <a:t>drivers</a:t>
            </a:r>
          </a:p>
          <a:p>
            <a:pPr lvl="1"/>
            <a:r>
              <a:rPr lang="en-US" b="1" dirty="0" smtClean="0"/>
              <a:t>My own personal research with multiple people over the age of 70’s, asking when they started, agrees with school start times of 8:30 or later</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can not be just a case of </a:t>
            </a:r>
            <a:br>
              <a:rPr lang="en-US" dirty="0" smtClean="0"/>
            </a:br>
            <a:r>
              <a:rPr lang="en-US" dirty="0" smtClean="0"/>
              <a:t>“go to bed earlier”</a:t>
            </a:r>
            <a:endParaRPr lang="en-US" dirty="0"/>
          </a:p>
        </p:txBody>
      </p:sp>
      <p:sp>
        <p:nvSpPr>
          <p:cNvPr id="3" name="Content Placeholder 2"/>
          <p:cNvSpPr>
            <a:spLocks noGrp="1"/>
          </p:cNvSpPr>
          <p:nvPr>
            <p:ph idx="1"/>
          </p:nvPr>
        </p:nvSpPr>
        <p:spPr/>
        <p:txBody>
          <a:bodyPr>
            <a:normAutofit/>
          </a:bodyPr>
          <a:lstStyle/>
          <a:p>
            <a:pPr>
              <a:buNone/>
            </a:pPr>
            <a:r>
              <a:rPr lang="en-US" dirty="0" smtClean="0"/>
              <a:t>Hopefully you can now understand why a plan of going to bed earlier will not be successful.  It is not bad parenting, it is not a case of our kids not listening.  It is a case of our alerting signals changing to a later time. Ask yourself – could I go to bed 1-2 hours before my normal bed time – would I fall asleep? – not likely</a:t>
            </a:r>
          </a:p>
          <a:p>
            <a:pPr>
              <a:buNone/>
            </a:pPr>
            <a:r>
              <a:rPr lang="en-US" dirty="0" smtClean="0"/>
              <a:t>If we asked parents to start work at 5:30AM, how many would go to bed at 7:30PM (this would be the 9 hours of sleep we want our kids to have)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Supports the need to change our School Start Times?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AASM- American Academy of Sleep Medicine</a:t>
            </a:r>
          </a:p>
          <a:p>
            <a:pPr lvl="1"/>
            <a:r>
              <a:rPr lang="en-US" dirty="0" smtClean="0"/>
              <a:t>April 14</a:t>
            </a:r>
            <a:r>
              <a:rPr lang="en-US" baseline="30000" dirty="0" smtClean="0"/>
              <a:t>th</a:t>
            </a:r>
            <a:r>
              <a:rPr lang="en-US" dirty="0" smtClean="0"/>
              <a:t> 2017 announced they have a position paper on this</a:t>
            </a:r>
          </a:p>
          <a:p>
            <a:pPr lvl="1"/>
            <a:r>
              <a:rPr lang="en-US" dirty="0" smtClean="0"/>
              <a:t>https://</a:t>
            </a:r>
            <a:r>
              <a:rPr lang="en-US" dirty="0" err="1" smtClean="0"/>
              <a:t>aasm.org</a:t>
            </a:r>
            <a:r>
              <a:rPr lang="en-US" dirty="0" smtClean="0"/>
              <a:t>/aasm-position-delaying-middle-school-high-school-start-times-is-beneficial-to-students/</a:t>
            </a:r>
          </a:p>
          <a:p>
            <a:r>
              <a:rPr lang="en-US" dirty="0" smtClean="0"/>
              <a:t>AAP- American Academy of Pediatrics</a:t>
            </a:r>
          </a:p>
          <a:p>
            <a:pPr lvl="1"/>
            <a:r>
              <a:rPr lang="en-US" dirty="0" smtClean="0"/>
              <a:t>August 25</a:t>
            </a:r>
            <a:r>
              <a:rPr lang="en-US" baseline="30000" dirty="0" smtClean="0"/>
              <a:t>th</a:t>
            </a:r>
            <a:r>
              <a:rPr lang="en-US" dirty="0" smtClean="0"/>
              <a:t> 2014, position paper available</a:t>
            </a:r>
          </a:p>
          <a:p>
            <a:pPr lvl="1"/>
            <a:r>
              <a:rPr lang="en-US" dirty="0" smtClean="0"/>
              <a:t>https://</a:t>
            </a:r>
            <a:r>
              <a:rPr lang="en-US" dirty="0" err="1" smtClean="0"/>
              <a:t>www.aap.org</a:t>
            </a:r>
            <a:r>
              <a:rPr lang="en-US" dirty="0" smtClean="0"/>
              <a:t>/en-us/about-the-</a:t>
            </a:r>
            <a:r>
              <a:rPr lang="en-US" dirty="0" err="1" smtClean="0"/>
              <a:t>aap</a:t>
            </a:r>
            <a:r>
              <a:rPr lang="en-US" dirty="0" smtClean="0"/>
              <a:t>/</a:t>
            </a:r>
            <a:r>
              <a:rPr lang="en-US" dirty="0" err="1" smtClean="0"/>
              <a:t>aap</a:t>
            </a:r>
            <a:r>
              <a:rPr lang="en-US" dirty="0" smtClean="0"/>
              <a:t>-press-room/pages/let-them-sleep-aap-recommends-delaying-start-times-of-middle-and-high-schools-to-combat-teen-sleep-deprivation.aspx</a:t>
            </a:r>
          </a:p>
          <a:p>
            <a:r>
              <a:rPr lang="en-US" dirty="0" smtClean="0"/>
              <a:t>CDC- Centers for Disease Control</a:t>
            </a:r>
          </a:p>
          <a:p>
            <a:pPr lvl="1"/>
            <a:r>
              <a:rPr lang="en-US" dirty="0" smtClean="0"/>
              <a:t>Noted in 2015, 2017 recommended later school start times</a:t>
            </a:r>
          </a:p>
          <a:p>
            <a:pPr lvl="1"/>
            <a:r>
              <a:rPr lang="en-US" dirty="0" smtClean="0"/>
              <a:t>https://</a:t>
            </a:r>
            <a:r>
              <a:rPr lang="en-US" dirty="0" err="1" smtClean="0"/>
              <a:t>www.cdc.gov</a:t>
            </a:r>
            <a:r>
              <a:rPr lang="en-US" dirty="0" smtClean="0"/>
              <a:t>/</a:t>
            </a:r>
            <a:r>
              <a:rPr lang="en-US" dirty="0" err="1" smtClean="0"/>
              <a:t>mmwr</a:t>
            </a:r>
            <a:r>
              <a:rPr lang="en-US" dirty="0" smtClean="0"/>
              <a:t>/volumes/67/</a:t>
            </a:r>
            <a:r>
              <a:rPr lang="en-US" dirty="0" err="1" smtClean="0"/>
              <a:t>wr</a:t>
            </a:r>
            <a:r>
              <a:rPr lang="en-US" dirty="0" smtClean="0"/>
              <a:t>/mm6703a1.htm</a:t>
            </a:r>
            <a:endParaRPr lang="en-US" dirty="0"/>
          </a:p>
        </p:txBody>
      </p:sp>
    </p:spTree>
    <p:extLst>
      <p:ext uri="{BB962C8B-B14F-4D97-AF65-F5344CB8AC3E}">
        <p14:creationId xmlns:p14="http://schemas.microsoft.com/office/powerpoint/2010/main" val="12820276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website with a list of the many position papers</a:t>
            </a:r>
            <a:endParaRPr lang="en-US" dirty="0"/>
          </a:p>
        </p:txBody>
      </p:sp>
      <p:sp>
        <p:nvSpPr>
          <p:cNvPr id="3" name="Content Placeholder 2"/>
          <p:cNvSpPr>
            <a:spLocks noGrp="1"/>
          </p:cNvSpPr>
          <p:nvPr>
            <p:ph idx="1"/>
          </p:nvPr>
        </p:nvSpPr>
        <p:spPr/>
        <p:txBody>
          <a:bodyPr/>
          <a:lstStyle/>
          <a:p>
            <a:r>
              <a:rPr lang="en-US" dirty="0"/>
              <a:t>http://</a:t>
            </a:r>
            <a:r>
              <a:rPr lang="en-US" dirty="0" err="1"/>
              <a:t>www.startschoollater.net</a:t>
            </a:r>
            <a:r>
              <a:rPr lang="en-US" dirty="0"/>
              <a:t>/position-</a:t>
            </a:r>
            <a:r>
              <a:rPr lang="en-US" dirty="0" err="1"/>
              <a:t>statements.html</a:t>
            </a:r>
            <a:endParaRPr lang="en-US" dirty="0"/>
          </a:p>
        </p:txBody>
      </p:sp>
    </p:spTree>
    <p:extLst>
      <p:ext uri="{BB962C8B-B14F-4D97-AF65-F5344CB8AC3E}">
        <p14:creationId xmlns:p14="http://schemas.microsoft.com/office/powerpoint/2010/main" val="22551356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0376"/>
          </a:xfrm>
        </p:spPr>
        <p:txBody>
          <a:bodyPr>
            <a:normAutofit fontScale="90000"/>
          </a:bodyPr>
          <a:lstStyle/>
          <a:p>
            <a:r>
              <a:rPr lang="en-US" dirty="0" smtClean="0"/>
              <a:t>Sleep in teenagers </a:t>
            </a:r>
            <a:endParaRPr lang="en-US" dirty="0"/>
          </a:p>
        </p:txBody>
      </p:sp>
      <p:sp>
        <p:nvSpPr>
          <p:cNvPr id="3" name="Content Placeholder 2"/>
          <p:cNvSpPr>
            <a:spLocks noGrp="1"/>
          </p:cNvSpPr>
          <p:nvPr>
            <p:ph idx="1"/>
          </p:nvPr>
        </p:nvSpPr>
        <p:spPr>
          <a:xfrm>
            <a:off x="0" y="1070025"/>
            <a:ext cx="9059333" cy="5077103"/>
          </a:xfrm>
        </p:spPr>
        <p:txBody>
          <a:bodyPr/>
          <a:lstStyle/>
          <a:p>
            <a:pPr marL="0" indent="0">
              <a:buNone/>
            </a:pPr>
            <a:r>
              <a:rPr lang="en-US" u="sng" dirty="0" smtClean="0"/>
              <a:t>Benefits of good sleep</a:t>
            </a:r>
            <a:r>
              <a:rPr lang="en-US" dirty="0" smtClean="0"/>
              <a:t>		</a:t>
            </a:r>
            <a:r>
              <a:rPr lang="en-US" u="sng" dirty="0" smtClean="0"/>
              <a:t>Problems Sleep Deprivation</a:t>
            </a:r>
          </a:p>
          <a:p>
            <a:r>
              <a:rPr lang="en-US" dirty="0" smtClean="0"/>
              <a:t>Better Academics		More MVA’s</a:t>
            </a:r>
          </a:p>
          <a:p>
            <a:r>
              <a:rPr lang="en-US" dirty="0" smtClean="0"/>
              <a:t>Better Relationships		Increased Depression</a:t>
            </a:r>
          </a:p>
          <a:p>
            <a:r>
              <a:rPr lang="en-US" dirty="0" smtClean="0"/>
              <a:t>Better Health			Increased Risky behavior</a:t>
            </a:r>
          </a:p>
          <a:p>
            <a:r>
              <a:rPr lang="en-US" dirty="0" smtClean="0"/>
              <a:t>Better Athletics			Increased Tardiness</a:t>
            </a:r>
            <a:endParaRPr lang="en-US" dirty="0"/>
          </a:p>
        </p:txBody>
      </p:sp>
    </p:spTree>
    <p:extLst>
      <p:ext uri="{BB962C8B-B14F-4D97-AF65-F5344CB8AC3E}">
        <p14:creationId xmlns:p14="http://schemas.microsoft.com/office/powerpoint/2010/main" val="1784640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type="body" sz="half" idx="2"/>
          </p:nvPr>
        </p:nvSpPr>
        <p:spPr/>
        <p:txBody>
          <a:bodyPr>
            <a:normAutofit fontScale="92500" lnSpcReduction="20000"/>
          </a:bodyPr>
          <a:lstStyle/>
          <a:p>
            <a:r>
              <a:rPr lang="en-US" sz="4400" dirty="0" smtClean="0"/>
              <a:t>More teen sleep </a:t>
            </a:r>
          </a:p>
          <a:p>
            <a:r>
              <a:rPr lang="en-US" sz="4400" dirty="0" smtClean="0"/>
              <a:t>= </a:t>
            </a:r>
          </a:p>
          <a:p>
            <a:r>
              <a:rPr lang="en-US" sz="4400" dirty="0" smtClean="0"/>
              <a:t>fewer car crashes and risky behavior</a:t>
            </a:r>
          </a:p>
          <a:p>
            <a:endParaRPr lang="en-US" dirty="0"/>
          </a:p>
        </p:txBody>
      </p:sp>
      <p:pic>
        <p:nvPicPr>
          <p:cNvPr id="6" name="Picture Placeholder 5" descr="comic car accident.jpg"/>
          <p:cNvPicPr>
            <a:picLocks noGrp="1" noChangeAspect="1"/>
          </p:cNvPicPr>
          <p:nvPr>
            <p:ph type="pic" idx="1"/>
          </p:nvPr>
        </p:nvPicPr>
        <p:blipFill>
          <a:blip r:embed="rId2"/>
          <a:srcRect t="-57004" b="-570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MVA</a:t>
            </a:r>
            <a:endParaRPr lang="en-US" dirty="0"/>
          </a:p>
        </p:txBody>
      </p:sp>
      <p:sp>
        <p:nvSpPr>
          <p:cNvPr id="3" name="Content Placeholder 2"/>
          <p:cNvSpPr>
            <a:spLocks noGrp="1"/>
          </p:cNvSpPr>
          <p:nvPr>
            <p:ph idx="1"/>
          </p:nvPr>
        </p:nvSpPr>
        <p:spPr/>
        <p:txBody>
          <a:bodyPr/>
          <a:lstStyle/>
          <a:p>
            <a:r>
              <a:rPr lang="en-US" dirty="0">
                <a:hlinkClick r:id="rId2"/>
              </a:rPr>
              <a:t>https://www.ncbi.nlm.nih.gov/pmc/articles/PMC2603528</a:t>
            </a:r>
            <a:r>
              <a:rPr lang="en-US" dirty="0" smtClean="0">
                <a:hlinkClick r:id="rId2"/>
              </a:rPr>
              <a:t>/</a:t>
            </a:r>
            <a:r>
              <a:rPr lang="en-US" dirty="0"/>
              <a:t> </a:t>
            </a:r>
            <a:r>
              <a:rPr lang="en-US" dirty="0" smtClean="0"/>
              <a:t>   1999 Data out of Kentucky</a:t>
            </a:r>
            <a:endParaRPr lang="en-US" dirty="0" smtClean="0"/>
          </a:p>
          <a:p>
            <a:r>
              <a:rPr lang="en-US" dirty="0">
                <a:hlinkClick r:id="rId3"/>
              </a:rPr>
              <a:t>https://aasm.org/teens-with-earlier-school-start-times-have-higher-crash-rates</a:t>
            </a:r>
            <a:r>
              <a:rPr lang="en-US" dirty="0" smtClean="0">
                <a:hlinkClick r:id="rId3"/>
              </a:rPr>
              <a:t>/</a:t>
            </a:r>
            <a:r>
              <a:rPr lang="en-US" dirty="0" smtClean="0"/>
              <a:t>  2009-2010 Virginia</a:t>
            </a:r>
            <a:endParaRPr lang="en-US" dirty="0"/>
          </a:p>
        </p:txBody>
      </p:sp>
    </p:spTree>
    <p:extLst>
      <p:ext uri="{BB962C8B-B14F-4D97-AF65-F5344CB8AC3E}">
        <p14:creationId xmlns:p14="http://schemas.microsoft.com/office/powerpoint/2010/main" val="27955495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Better academic testing- specifically better math scores</a:t>
            </a:r>
            <a:endParaRPr lang="en-US" dirty="0"/>
          </a:p>
        </p:txBody>
      </p:sp>
      <p:sp>
        <p:nvSpPr>
          <p:cNvPr id="3" name="Content Placeholder 2"/>
          <p:cNvSpPr>
            <a:spLocks noGrp="1"/>
          </p:cNvSpPr>
          <p:nvPr>
            <p:ph idx="1"/>
          </p:nvPr>
        </p:nvSpPr>
        <p:spPr/>
        <p:txBody>
          <a:bodyPr/>
          <a:lstStyle/>
          <a:p>
            <a:r>
              <a:rPr lang="en-US" dirty="0" smtClean="0"/>
              <a:t>Air Force academy study- http://</a:t>
            </a:r>
            <a:r>
              <a:rPr lang="en-US" dirty="0" err="1" smtClean="0"/>
              <a:t>old.econ.ucdavis.edu</a:t>
            </a:r>
            <a:r>
              <a:rPr lang="en-US" dirty="0" smtClean="0"/>
              <a:t>/faculty/</a:t>
            </a:r>
            <a:r>
              <a:rPr lang="en-US" dirty="0" err="1" smtClean="0"/>
              <a:t>scarrell</a:t>
            </a:r>
            <a:r>
              <a:rPr lang="en-US" dirty="0" smtClean="0"/>
              <a:t>/</a:t>
            </a:r>
            <a:r>
              <a:rPr lang="en-US" dirty="0" err="1" smtClean="0"/>
              <a:t>sleep.pdf</a:t>
            </a:r>
            <a:endParaRPr lang="en-US" dirty="0"/>
          </a:p>
          <a:p>
            <a:endParaRPr lang="en-US" dirty="0" smtClean="0"/>
          </a:p>
          <a:p>
            <a:r>
              <a:rPr lang="en-US" dirty="0" smtClean="0"/>
              <a:t>Review of Studies - </a:t>
            </a:r>
            <a:r>
              <a:rPr lang="en-US" dirty="0" smtClean="0">
                <a:hlinkClick r:id="rId2"/>
              </a:rPr>
              <a:t>https://www.ncbi.nlm.nih.gov/pmc/articles/PMC4824552</a:t>
            </a:r>
            <a:r>
              <a:rPr lang="en-US" dirty="0" smtClean="0">
                <a:hlinkClick r:id="rId2"/>
              </a:rPr>
              <a:t>/</a:t>
            </a:r>
            <a:r>
              <a:rPr lang="en-US" dirty="0" smtClean="0"/>
              <a:t>    </a:t>
            </a:r>
            <a:r>
              <a:rPr lang="en-US" dirty="0" smtClean="0"/>
              <a:t>Review of 38 studies- no negative attribution from later school start. Not all showed academic improvement but as an aggregate improvement in all areas listed previously in this talk as benefits</a:t>
            </a:r>
            <a:endParaRPr lang="en-US" dirty="0" smtClean="0"/>
          </a:p>
        </p:txBody>
      </p:sp>
    </p:spTree>
    <p:extLst>
      <p:ext uri="{BB962C8B-B14F-4D97-AF65-F5344CB8AC3E}">
        <p14:creationId xmlns:p14="http://schemas.microsoft.com/office/powerpoint/2010/main" val="11282527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fontAlgn="auto" hangingPunct="1">
              <a:spcAft>
                <a:spcPts val="0"/>
              </a:spcAft>
              <a:defRPr/>
            </a:pPr>
            <a:r>
              <a:rPr smtClean="0">
                <a:ea typeface="+mj-ea"/>
                <a:cs typeface="+mj-cs"/>
              </a:rPr>
              <a:t>What is normal sleep?</a:t>
            </a:r>
          </a:p>
        </p:txBody>
      </p:sp>
      <p:sp>
        <p:nvSpPr>
          <p:cNvPr id="4" name="Subtitle 3"/>
          <p:cNvSpPr>
            <a:spLocks noGrp="1"/>
          </p:cNvSpPr>
          <p:nvPr>
            <p:ph type="subTitle" idx="1"/>
          </p:nvPr>
        </p:nvSpPr>
        <p:spPr>
          <a:xfrm>
            <a:off x="457200" y="3700463"/>
            <a:ext cx="8305800" cy="1143000"/>
          </a:xfrm>
        </p:spPr>
        <p:txBody>
          <a:bodyPr>
            <a:normAutofit/>
          </a:bodyPr>
          <a:lstStyle/>
          <a:p>
            <a:pPr eaLnBrk="1" hangingPunct="1">
              <a:buFont typeface="Arial" charset="0"/>
              <a:buNone/>
              <a:defRPr/>
            </a:pPr>
            <a:r>
              <a:rPr lang="en-US">
                <a:ea typeface="+mn-ea"/>
                <a:cs typeface="+mn-cs"/>
              </a:rPr>
              <a:t>It depends on your age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7224"/>
          </a:xfrm>
        </p:spPr>
        <p:txBody>
          <a:bodyPr/>
          <a:lstStyle/>
          <a:p>
            <a:endParaRPr lang="en-US" dirty="0"/>
          </a:p>
        </p:txBody>
      </p:sp>
      <p:sp>
        <p:nvSpPr>
          <p:cNvPr id="3" name="Content Placeholder 2"/>
          <p:cNvSpPr>
            <a:spLocks noGrp="1"/>
          </p:cNvSpPr>
          <p:nvPr>
            <p:ph idx="1"/>
          </p:nvPr>
        </p:nvSpPr>
        <p:spPr>
          <a:xfrm>
            <a:off x="549275" y="0"/>
            <a:ext cx="8042276" cy="5943601"/>
          </a:xfrm>
        </p:spPr>
        <p:txBody>
          <a:bodyPr>
            <a:normAutofit/>
          </a:bodyPr>
          <a:lstStyle/>
          <a:p>
            <a:r>
              <a:rPr lang="en-US" sz="3200" u="sng" dirty="0" smtClean="0"/>
              <a:t>Sleep benefits learning and memory</a:t>
            </a:r>
          </a:p>
          <a:p>
            <a:pPr lvl="1"/>
            <a:r>
              <a:rPr lang="en-US" sz="3200" dirty="0" smtClean="0"/>
              <a:t>Lack of sleep impairs both the ability to acquire new knowledge (learning) and the ability to remember it later on (memory consolidation)</a:t>
            </a:r>
            <a:endParaRPr lang="en-US" sz="3200" dirty="0"/>
          </a:p>
        </p:txBody>
      </p:sp>
      <p:pic>
        <p:nvPicPr>
          <p:cNvPr id="4" name="Picture 3" descr="counting sheep sleep.png"/>
          <p:cNvPicPr>
            <a:picLocks noChangeAspect="1"/>
          </p:cNvPicPr>
          <p:nvPr/>
        </p:nvPicPr>
        <p:blipFill>
          <a:blip r:embed="rId2"/>
          <a:stretch>
            <a:fillRect/>
          </a:stretch>
        </p:blipFill>
        <p:spPr>
          <a:xfrm>
            <a:off x="1490626" y="4089401"/>
            <a:ext cx="5620094" cy="1854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concentration</a:t>
            </a:r>
            <a:endParaRPr lang="en-US" dirty="0"/>
          </a:p>
        </p:txBody>
      </p:sp>
      <p:sp>
        <p:nvSpPr>
          <p:cNvPr id="3" name="Content Placeholder 2"/>
          <p:cNvSpPr>
            <a:spLocks noGrp="1"/>
          </p:cNvSpPr>
          <p:nvPr>
            <p:ph idx="1"/>
          </p:nvPr>
        </p:nvSpPr>
        <p:spPr/>
        <p:txBody>
          <a:bodyPr/>
          <a:lstStyle/>
          <a:p>
            <a:r>
              <a:rPr lang="en-US" dirty="0">
                <a:hlinkClick r:id="rId2"/>
              </a:rPr>
              <a:t>http://healthysleep.med.harvard.edu/healthy/matters/benefits-of-sleep/learning-</a:t>
            </a:r>
            <a:r>
              <a:rPr lang="en-US" dirty="0" smtClean="0">
                <a:hlinkClick r:id="rId2"/>
              </a:rPr>
              <a:t>memory</a:t>
            </a:r>
            <a:r>
              <a:rPr lang="en-US" dirty="0" smtClean="0"/>
              <a:t>  </a:t>
            </a:r>
            <a:endParaRPr lang="en-US" dirty="0"/>
          </a:p>
        </p:txBody>
      </p:sp>
    </p:spTree>
    <p:extLst>
      <p:ext uri="{BB962C8B-B14F-4D97-AF65-F5344CB8AC3E}">
        <p14:creationId xmlns:p14="http://schemas.microsoft.com/office/powerpoint/2010/main" val="10581715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Tardiness</a:t>
            </a:r>
            <a:endParaRPr lang="en-US" dirty="0"/>
          </a:p>
        </p:txBody>
      </p:sp>
      <p:sp>
        <p:nvSpPr>
          <p:cNvPr id="3" name="Content Placeholder 2"/>
          <p:cNvSpPr>
            <a:spLocks noGrp="1"/>
          </p:cNvSpPr>
          <p:nvPr>
            <p:ph idx="1"/>
          </p:nvPr>
        </p:nvSpPr>
        <p:spPr/>
        <p:txBody>
          <a:bodyPr>
            <a:normAutofit/>
          </a:bodyPr>
          <a:lstStyle/>
          <a:p>
            <a:r>
              <a:rPr lang="en-US" dirty="0" smtClean="0"/>
              <a:t>Students come late, why- they have difficulty in waking up</a:t>
            </a:r>
          </a:p>
          <a:p>
            <a:r>
              <a:rPr lang="en-US" dirty="0">
                <a:hlinkClick r:id="rId2"/>
              </a:rPr>
              <a:t>http://www.apa.org/monitor/2016/02/sleep-</a:t>
            </a:r>
            <a:r>
              <a:rPr lang="en-US" dirty="0" smtClean="0">
                <a:hlinkClick r:id="rId2"/>
              </a:rPr>
              <a:t>deprived.aspx</a:t>
            </a:r>
            <a:endParaRPr lang="en-US" dirty="0" smtClean="0"/>
          </a:p>
          <a:p>
            <a:r>
              <a:rPr lang="en-US" dirty="0" smtClean="0"/>
              <a:t>Kyla </a:t>
            </a:r>
            <a:r>
              <a:rPr lang="en-US" dirty="0" err="1" smtClean="0"/>
              <a:t>Wahlstrom</a:t>
            </a:r>
            <a:r>
              <a:rPr lang="en-US" dirty="0" smtClean="0"/>
              <a:t> 2014 </a:t>
            </a:r>
          </a:p>
          <a:p>
            <a:r>
              <a:rPr lang="en-US" dirty="0"/>
              <a:t>https://</a:t>
            </a:r>
            <a:r>
              <a:rPr lang="en-US" dirty="0" err="1"/>
              <a:t>journals.lww.com</a:t>
            </a:r>
            <a:r>
              <a:rPr lang="en-US" dirty="0"/>
              <a:t>/co-psychiatry/Citation/2017/11000/School_start_time_effects_on_adolescent_learning.15.aspx</a:t>
            </a:r>
          </a:p>
        </p:txBody>
      </p:sp>
    </p:spTree>
    <p:extLst>
      <p:ext uri="{BB962C8B-B14F-4D97-AF65-F5344CB8AC3E}">
        <p14:creationId xmlns:p14="http://schemas.microsoft.com/office/powerpoint/2010/main" val="40743666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494603"/>
          </a:xfrm>
        </p:spPr>
        <p:txBody>
          <a:bodyPr/>
          <a:lstStyle/>
          <a:p>
            <a:r>
              <a:rPr lang="en-US" dirty="0" smtClean="0"/>
              <a:t>Better Mental Health</a:t>
            </a:r>
            <a:endParaRPr lang="en-US" dirty="0"/>
          </a:p>
        </p:txBody>
      </p:sp>
      <p:sp>
        <p:nvSpPr>
          <p:cNvPr id="3" name="Content Placeholder 2"/>
          <p:cNvSpPr>
            <a:spLocks noGrp="1"/>
          </p:cNvSpPr>
          <p:nvPr>
            <p:ph idx="1"/>
          </p:nvPr>
        </p:nvSpPr>
        <p:spPr>
          <a:xfrm>
            <a:off x="549275" y="690740"/>
            <a:ext cx="8042276" cy="5836025"/>
          </a:xfrm>
        </p:spPr>
        <p:txBody>
          <a:bodyPr/>
          <a:lstStyle/>
          <a:p>
            <a:r>
              <a:rPr lang="en-US" dirty="0" smtClean="0"/>
              <a:t>Sleep benefits emotion regulation</a:t>
            </a:r>
          </a:p>
          <a:p>
            <a:pPr lvl="1"/>
            <a:r>
              <a:rPr lang="en-US" dirty="0" smtClean="0"/>
              <a:t>Already a difficult task in adolescence</a:t>
            </a:r>
          </a:p>
          <a:p>
            <a:pPr lvl="1"/>
            <a:r>
              <a:rPr lang="en-US" dirty="0" smtClean="0"/>
              <a:t>Key for social relationships, stress management and mood</a:t>
            </a:r>
          </a:p>
          <a:p>
            <a:endParaRPr lang="en-US" dirty="0"/>
          </a:p>
        </p:txBody>
      </p:sp>
      <p:pic>
        <p:nvPicPr>
          <p:cNvPr id="5" name="Picture 4" descr="emotion regulation 1.png"/>
          <p:cNvPicPr>
            <a:picLocks noChangeAspect="1"/>
          </p:cNvPicPr>
          <p:nvPr/>
        </p:nvPicPr>
        <p:blipFill>
          <a:blip r:embed="rId2"/>
          <a:stretch>
            <a:fillRect/>
          </a:stretch>
        </p:blipFill>
        <p:spPr>
          <a:xfrm>
            <a:off x="774700" y="3069024"/>
            <a:ext cx="5803899" cy="345774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12116"/>
          </a:xfrm>
        </p:spPr>
        <p:txBody>
          <a:bodyPr/>
          <a:lstStyle/>
          <a:p>
            <a:r>
              <a:rPr lang="en-US" dirty="0" smtClean="0"/>
              <a:t>Better Mental Health</a:t>
            </a:r>
            <a:endParaRPr lang="en-US" dirty="0"/>
          </a:p>
        </p:txBody>
      </p:sp>
      <p:sp>
        <p:nvSpPr>
          <p:cNvPr id="3" name="Content Placeholder 2"/>
          <p:cNvSpPr>
            <a:spLocks noGrp="1"/>
          </p:cNvSpPr>
          <p:nvPr>
            <p:ph idx="1"/>
          </p:nvPr>
        </p:nvSpPr>
        <p:spPr>
          <a:xfrm>
            <a:off x="131372" y="843050"/>
            <a:ext cx="9012628" cy="5857561"/>
          </a:xfrm>
        </p:spPr>
        <p:txBody>
          <a:bodyPr>
            <a:normAutofit fontScale="77500" lnSpcReduction="20000"/>
          </a:bodyPr>
          <a:lstStyle/>
          <a:p>
            <a:r>
              <a:rPr lang="en-US" dirty="0" smtClean="0"/>
              <a:t>Decreased Depression</a:t>
            </a:r>
          </a:p>
          <a:p>
            <a:r>
              <a:rPr lang="en-US" dirty="0">
                <a:hlinkClick r:id="rId2"/>
              </a:rPr>
              <a:t>https://teensneedsleep.files.wordpress.com/2011/03/fuligini_hardway-adolescent-</a:t>
            </a:r>
            <a:r>
              <a:rPr lang="en-US" dirty="0" smtClean="0">
                <a:hlinkClick r:id="rId2"/>
              </a:rPr>
              <a:t>sleep.pdf</a:t>
            </a:r>
            <a:endParaRPr lang="en-US" dirty="0" smtClean="0"/>
          </a:p>
          <a:p>
            <a:r>
              <a:rPr lang="en-US" dirty="0"/>
              <a:t>The daily assessments of adolescents’ sleep that were obtained in this study suggest several insights to be added to our growing understanding about the significance of sleep in adolescents’ lives. First, adolescents’ sleep time is highly variable across individual days in addition to the previously known difference in sleep time between weekdays and week- ends. Second, the variability in adolescents’ sleep time is just as important as the average amount of sleep in explaining individual differences in daily psychological well-being. Third, studying and stressful demands are among the most important factors that can reduce the amount of sleep that adolescents receive at night. Fourth, daily feelings of anxiety, depression, and fatigue are the most consistent psychological outcomes of obtaining less sleep at night. Finally, a degree of individual variability exists in some of the dynamics of daily sleep, activities, and psychological well-being among adolescents. Variability in both the daily patterns and the </a:t>
            </a:r>
            <a:r>
              <a:rPr lang="en-US" dirty="0" smtClean="0"/>
              <a:t>implications </a:t>
            </a:r>
            <a:r>
              <a:rPr lang="en-US" dirty="0"/>
              <a:t>of sleep should be a key focus in future research on the role of sleeping behaviors in adolescent development. </a:t>
            </a:r>
            <a:endParaRPr lang="en-US" dirty="0" smtClean="0"/>
          </a:p>
          <a:p>
            <a:r>
              <a:rPr lang="en-US" dirty="0">
                <a:hlinkClick r:id="rId3"/>
              </a:rPr>
              <a:t>https://www.ncbi.nlm.nih.gov/pubmed/</a:t>
            </a:r>
            <a:r>
              <a:rPr lang="en-US" dirty="0" smtClean="0">
                <a:hlinkClick r:id="rId3"/>
              </a:rPr>
              <a:t>25134876</a:t>
            </a:r>
            <a:r>
              <a:rPr lang="en-US" dirty="0" smtClean="0"/>
              <a:t>  Abstract connecting sleep and psychiatric illnesses</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9640830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209924"/>
          </a:xfrm>
        </p:spPr>
        <p:txBody>
          <a:bodyPr/>
          <a:lstStyle/>
          <a:p>
            <a:endParaRPr lang="en-US" dirty="0"/>
          </a:p>
        </p:txBody>
      </p:sp>
      <p:sp>
        <p:nvSpPr>
          <p:cNvPr id="3" name="Content Placeholder 2"/>
          <p:cNvSpPr>
            <a:spLocks noGrp="1"/>
          </p:cNvSpPr>
          <p:nvPr>
            <p:ph idx="1"/>
          </p:nvPr>
        </p:nvSpPr>
        <p:spPr>
          <a:xfrm>
            <a:off x="549275" y="317500"/>
            <a:ext cx="8042276" cy="5626101"/>
          </a:xfrm>
        </p:spPr>
        <p:txBody>
          <a:bodyPr/>
          <a:lstStyle/>
          <a:p>
            <a:r>
              <a:rPr lang="en-US" dirty="0" smtClean="0"/>
              <a:t>Findings in Edina</a:t>
            </a:r>
          </a:p>
          <a:p>
            <a:pPr lvl="1"/>
            <a:r>
              <a:rPr lang="en-US" dirty="0" smtClean="0"/>
              <a:t>Students in Edina reported statistically significant less depression compared with two similar districts</a:t>
            </a:r>
          </a:p>
          <a:p>
            <a:pPr lvl="1"/>
            <a:r>
              <a:rPr lang="en-US" dirty="0" smtClean="0"/>
              <a:t>School counselors and nurses reported fewer students seeing help for emotional problems and somatic physical complaints</a:t>
            </a:r>
          </a:p>
          <a:p>
            <a:pPr lvl="1"/>
            <a:r>
              <a:rPr lang="en-US" dirty="0" smtClean="0"/>
              <a:t>92% of parents in Edina said their teenagers were “easier to live with”</a:t>
            </a:r>
          </a:p>
          <a:p>
            <a:pPr lvl="1"/>
            <a:endParaRPr lang="en-US" dirty="0"/>
          </a:p>
        </p:txBody>
      </p:sp>
      <p:pic>
        <p:nvPicPr>
          <p:cNvPr id="5" name="Picture 4" descr="sleep emotion.jpg"/>
          <p:cNvPicPr>
            <a:picLocks noChangeAspect="1"/>
          </p:cNvPicPr>
          <p:nvPr/>
        </p:nvPicPr>
        <p:blipFill>
          <a:blip r:embed="rId2"/>
          <a:stretch>
            <a:fillRect/>
          </a:stretch>
        </p:blipFill>
        <p:spPr>
          <a:xfrm>
            <a:off x="2692400" y="3886200"/>
            <a:ext cx="3302000" cy="2463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Health</a:t>
            </a:r>
            <a:endParaRPr lang="en-US" dirty="0"/>
          </a:p>
        </p:txBody>
      </p:sp>
      <p:sp>
        <p:nvSpPr>
          <p:cNvPr id="3" name="Content Placeholder 2"/>
          <p:cNvSpPr>
            <a:spLocks noGrp="1"/>
          </p:cNvSpPr>
          <p:nvPr>
            <p:ph idx="1"/>
          </p:nvPr>
        </p:nvSpPr>
        <p:spPr/>
        <p:txBody>
          <a:bodyPr/>
          <a:lstStyle/>
          <a:p>
            <a:r>
              <a:rPr lang="en-US" dirty="0" smtClean="0"/>
              <a:t>Fewer illness/tardiness/ Decreased obesity</a:t>
            </a:r>
          </a:p>
          <a:p>
            <a:r>
              <a:rPr lang="en-US" dirty="0"/>
              <a:t>http://</a:t>
            </a:r>
            <a:r>
              <a:rPr lang="en-US" dirty="0" err="1"/>
              <a:t>healthysleep.med.harvard.edu</a:t>
            </a:r>
            <a:r>
              <a:rPr lang="en-US" dirty="0"/>
              <a:t>/need-sleep/</a:t>
            </a:r>
            <a:r>
              <a:rPr lang="en-US" dirty="0" err="1"/>
              <a:t>whats</a:t>
            </a:r>
            <a:r>
              <a:rPr lang="en-US" dirty="0"/>
              <a:t>-in-it-for-you/health</a:t>
            </a:r>
          </a:p>
        </p:txBody>
      </p:sp>
    </p:spTree>
    <p:extLst>
      <p:ext uri="{BB962C8B-B14F-4D97-AF65-F5344CB8AC3E}">
        <p14:creationId xmlns:p14="http://schemas.microsoft.com/office/powerpoint/2010/main" val="36118882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Risky behavior</a:t>
            </a:r>
            <a:endParaRPr lang="en-US" dirty="0"/>
          </a:p>
        </p:txBody>
      </p:sp>
      <p:sp>
        <p:nvSpPr>
          <p:cNvPr id="3" name="Content Placeholder 2"/>
          <p:cNvSpPr>
            <a:spLocks noGrp="1"/>
          </p:cNvSpPr>
          <p:nvPr>
            <p:ph idx="1"/>
          </p:nvPr>
        </p:nvSpPr>
        <p:spPr/>
        <p:txBody>
          <a:bodyPr/>
          <a:lstStyle/>
          <a:p>
            <a:r>
              <a:rPr lang="en-US" dirty="0" smtClean="0"/>
              <a:t>Lack of sleep leads to poor impulse control- greater risk to drink caffeine, smoke and ultimately try drugs</a:t>
            </a:r>
          </a:p>
          <a:p>
            <a:r>
              <a:rPr lang="en-US" dirty="0" smtClean="0"/>
              <a:t>Remember teenagers already have impulse control but with lack of sleep this gets worse</a:t>
            </a:r>
          </a:p>
          <a:p>
            <a:r>
              <a:rPr lang="en-US" dirty="0"/>
              <a:t>https://</a:t>
            </a:r>
            <a:r>
              <a:rPr lang="en-US" dirty="0" err="1"/>
              <a:t>www.cdc.gov</a:t>
            </a:r>
            <a:r>
              <a:rPr lang="en-US" dirty="0"/>
              <a:t>/features/school-start-times/</a:t>
            </a:r>
            <a:r>
              <a:rPr lang="en-US" dirty="0" err="1"/>
              <a:t>index.html</a:t>
            </a:r>
            <a:endParaRPr lang="en-US" dirty="0"/>
          </a:p>
        </p:txBody>
      </p:sp>
    </p:spTree>
    <p:extLst>
      <p:ext uri="{BB962C8B-B14F-4D97-AF65-F5344CB8AC3E}">
        <p14:creationId xmlns:p14="http://schemas.microsoft.com/office/powerpoint/2010/main" val="9929842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0828"/>
            <a:ext cx="8229600" cy="1143000"/>
          </a:xfrm>
        </p:spPr>
        <p:txBody>
          <a:bodyPr>
            <a:noAutofit/>
          </a:bodyPr>
          <a:lstStyle/>
          <a:p>
            <a:r>
              <a:rPr lang="en-US" sz="3200" dirty="0" smtClean="0"/>
              <a:t>A great article by the lead researcher at the University of Minnesota</a:t>
            </a:r>
            <a:br>
              <a:rPr lang="en-US" sz="3200" dirty="0" smtClean="0"/>
            </a:br>
            <a:r>
              <a:rPr lang="en-US" sz="3200" dirty="0" smtClean="0"/>
              <a:t>(And one of the reasons I became an advocate)</a:t>
            </a:r>
            <a:endParaRPr lang="en-US" sz="3200" dirty="0"/>
          </a:p>
        </p:txBody>
      </p:sp>
      <p:sp>
        <p:nvSpPr>
          <p:cNvPr id="3" name="Content Placeholder 2"/>
          <p:cNvSpPr>
            <a:spLocks noGrp="1"/>
          </p:cNvSpPr>
          <p:nvPr>
            <p:ph idx="1"/>
          </p:nvPr>
        </p:nvSpPr>
        <p:spPr>
          <a:xfrm>
            <a:off x="457200" y="2942064"/>
            <a:ext cx="8229600" cy="4525963"/>
          </a:xfrm>
        </p:spPr>
        <p:txBody>
          <a:bodyPr/>
          <a:lstStyle/>
          <a:p>
            <a:r>
              <a:rPr lang="en-US" dirty="0" smtClean="0">
                <a:hlinkClick r:id="rId2"/>
              </a:rPr>
              <a:t>http://www.kappanonline.org/later-start-time-for-teens/</a:t>
            </a:r>
            <a:endParaRPr lang="en-US" dirty="0" smtClean="0"/>
          </a:p>
          <a:p>
            <a:r>
              <a:rPr lang="en-US" dirty="0" smtClean="0"/>
              <a:t>Do a </a:t>
            </a:r>
            <a:r>
              <a:rPr lang="en-US" dirty="0" err="1" smtClean="0"/>
              <a:t>google</a:t>
            </a:r>
            <a:r>
              <a:rPr lang="en-US" dirty="0" smtClean="0"/>
              <a:t> search and see the many articles in New York Times, Time, The Atlantic, </a:t>
            </a:r>
            <a:r>
              <a:rPr lang="en-US" dirty="0" err="1" smtClean="0"/>
              <a:t>Breitbart</a:t>
            </a:r>
            <a:r>
              <a:rPr lang="en-US" dirty="0" smtClean="0"/>
              <a:t>, CBS, NBC, LA Times </a:t>
            </a:r>
            <a:r>
              <a:rPr lang="en-US" dirty="0" err="1" smtClean="0"/>
              <a:t>etc</a:t>
            </a:r>
            <a:endParaRPr lang="en-US" dirty="0"/>
          </a:p>
        </p:txBody>
      </p:sp>
    </p:spTree>
    <p:extLst>
      <p:ext uri="{BB962C8B-B14F-4D97-AF65-F5344CB8AC3E}">
        <p14:creationId xmlns:p14="http://schemas.microsoft.com/office/powerpoint/2010/main" val="25403598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pick a time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Studies show teens need 9-9.5 hours of sleep</a:t>
            </a:r>
          </a:p>
          <a:p>
            <a:r>
              <a:rPr lang="en-US" b="1" dirty="0"/>
              <a:t>How do we choose the start time?</a:t>
            </a:r>
            <a:r>
              <a:rPr lang="en-US" dirty="0"/>
              <a:t>  First, the average time for an adolescent to go to bed is 10-11PM.  They need a minimum of 8 hours sleep and the goal is 9 hours, so that would mean a wake up time of approximately 7AM.  They get 30 minutes to wake up, eat and get ready, so 7:30AM would be the earliest bus stop time.  The longest bus is about 1-1:15 hours long and you add that to 7:30 AM and you get a start time of</a:t>
            </a:r>
            <a:r>
              <a:rPr lang="en-US" dirty="0" smtClean="0"/>
              <a:t> 8</a:t>
            </a:r>
            <a:r>
              <a:rPr lang="en-US" dirty="0"/>
              <a:t>:</a:t>
            </a:r>
            <a:r>
              <a:rPr lang="en-US" dirty="0" smtClean="0"/>
              <a:t>45-9AM </a:t>
            </a:r>
            <a:r>
              <a:rPr lang="en-US" dirty="0"/>
              <a:t>ideally for middle and high school. </a:t>
            </a:r>
            <a:r>
              <a:rPr lang="en-US" dirty="0" smtClean="0"/>
              <a:t> </a:t>
            </a:r>
          </a:p>
          <a:p>
            <a:r>
              <a:rPr lang="en-US" dirty="0" smtClean="0"/>
              <a:t>This would look a lot like Wednesdays, but school would go to 3:45</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need to understand normal sleep</a:t>
            </a:r>
            <a:endParaRPr lang="en-US" dirty="0"/>
          </a:p>
        </p:txBody>
      </p:sp>
      <p:sp>
        <p:nvSpPr>
          <p:cNvPr id="3" name="Content Placeholder 2"/>
          <p:cNvSpPr>
            <a:spLocks noGrp="1"/>
          </p:cNvSpPr>
          <p:nvPr>
            <p:ph idx="1"/>
          </p:nvPr>
        </p:nvSpPr>
        <p:spPr/>
        <p:txBody>
          <a:bodyPr/>
          <a:lstStyle/>
          <a:p>
            <a:r>
              <a:rPr lang="en-US" dirty="0" smtClean="0"/>
              <a:t>Sleep is dependent on schedule</a:t>
            </a:r>
          </a:p>
          <a:p>
            <a:pPr lvl="1"/>
            <a:r>
              <a:rPr lang="en-US" dirty="0" smtClean="0"/>
              <a:t>Teens/young adults are fighting nature</a:t>
            </a:r>
          </a:p>
          <a:p>
            <a:r>
              <a:rPr lang="en-US" dirty="0" smtClean="0"/>
              <a:t> School schedules are not linked to normal adolescent sleep</a:t>
            </a:r>
          </a:p>
          <a:p>
            <a:pPr lvl="1"/>
            <a:r>
              <a:rPr lang="en-US" dirty="0" smtClean="0"/>
              <a:t>Changing to a later school start can make a notable difference for our teen age students</a:t>
            </a:r>
          </a:p>
          <a:p>
            <a:pPr lvl="1"/>
            <a:r>
              <a:rPr lang="en-US" dirty="0" smtClean="0"/>
              <a:t>Schools used to start later and have changed over time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Change itself</a:t>
            </a:r>
          </a:p>
          <a:p>
            <a:r>
              <a:rPr lang="en-US" dirty="0" smtClean="0"/>
              <a:t>Busing schedules (drop off times in the dark)</a:t>
            </a:r>
          </a:p>
          <a:p>
            <a:r>
              <a:rPr lang="en-US" dirty="0" smtClean="0"/>
              <a:t>Parents who are adversely affected (like those who work early and commute)</a:t>
            </a:r>
          </a:p>
          <a:p>
            <a:r>
              <a:rPr lang="en-US" dirty="0" smtClean="0"/>
              <a:t>Afterschool activities</a:t>
            </a:r>
          </a:p>
          <a:p>
            <a:r>
              <a:rPr lang="en-US" dirty="0" smtClean="0"/>
              <a:t>Teachers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Ambient light for bus stops</a:t>
            </a:r>
            <a:endParaRPr lang="en-US" dirty="0"/>
          </a:p>
        </p:txBody>
      </p:sp>
      <p:sp>
        <p:nvSpPr>
          <p:cNvPr id="3" name="Content Placeholder 2"/>
          <p:cNvSpPr>
            <a:spLocks noGrp="1"/>
          </p:cNvSpPr>
          <p:nvPr>
            <p:ph idx="1"/>
          </p:nvPr>
        </p:nvSpPr>
        <p:spPr/>
        <p:txBody>
          <a:bodyPr/>
          <a:lstStyle/>
          <a:p>
            <a:r>
              <a:rPr lang="en-US" b="1" i="1" dirty="0"/>
              <a:t>Civil Twilight: the time at which the sun is 6 degrees below the horizon. At this time, there is enough light for objects to be clearly distinguishable and that outdoor activities can commence (dawn) or end (dusk) without artificial illumination. Civil twilight is the definition of twilight most widely used by the general public</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Ambient light for evening bus stops</a:t>
            </a:r>
            <a:endParaRPr lang="en-US" dirty="0"/>
          </a:p>
        </p:txBody>
      </p:sp>
      <p:sp>
        <p:nvSpPr>
          <p:cNvPr id="3" name="Content Placeholder 2"/>
          <p:cNvSpPr>
            <a:spLocks noGrp="1"/>
          </p:cNvSpPr>
          <p:nvPr>
            <p:ph idx="1"/>
          </p:nvPr>
        </p:nvSpPr>
        <p:spPr/>
        <p:txBody>
          <a:bodyPr/>
          <a:lstStyle/>
          <a:p>
            <a:r>
              <a:rPr lang="en-US" dirty="0" smtClean="0"/>
              <a:t>Nov 16</a:t>
            </a:r>
            <a:r>
              <a:rPr lang="en-US" baseline="30000" dirty="0" smtClean="0"/>
              <a:t>th  </a:t>
            </a:r>
            <a:r>
              <a:rPr lang="en-US" dirty="0" smtClean="0"/>
              <a:t>Sunset: 4:45 pm  Twilight  5:17 pm</a:t>
            </a:r>
          </a:p>
          <a:p>
            <a:r>
              <a:rPr lang="en-US" dirty="0" smtClean="0"/>
              <a:t>Dec 5</a:t>
            </a:r>
            <a:r>
              <a:rPr lang="en-US" baseline="30000" dirty="0" smtClean="0"/>
              <a:t>th</a:t>
            </a:r>
            <a:r>
              <a:rPr lang="en-US" dirty="0" smtClean="0"/>
              <a:t>    Sunset</a:t>
            </a:r>
            <a:r>
              <a:rPr lang="en-US" dirty="0"/>
              <a:t>: 4:</a:t>
            </a:r>
            <a:r>
              <a:rPr lang="en-US" dirty="0" smtClean="0"/>
              <a:t>34pm   Twilight </a:t>
            </a:r>
            <a:r>
              <a:rPr lang="en-US" dirty="0"/>
              <a:t>5:</a:t>
            </a:r>
            <a:r>
              <a:rPr lang="en-US" dirty="0" smtClean="0"/>
              <a:t>06pm</a:t>
            </a:r>
          </a:p>
          <a:p>
            <a:r>
              <a:rPr lang="en-US" dirty="0" smtClean="0"/>
              <a:t>Dec 14</a:t>
            </a:r>
            <a:r>
              <a:rPr lang="en-US" baseline="30000" dirty="0" smtClean="0"/>
              <a:t>th</a:t>
            </a:r>
            <a:r>
              <a:rPr lang="en-US" dirty="0" smtClean="0"/>
              <a:t>  Sunset 4:33pm    Twilight 5:07Ppm</a:t>
            </a:r>
          </a:p>
          <a:p>
            <a:r>
              <a:rPr lang="en-US" dirty="0" smtClean="0"/>
              <a:t>Jan 3</a:t>
            </a:r>
            <a:r>
              <a:rPr lang="en-US" baseline="30000" dirty="0" smtClean="0"/>
              <a:t>rd</a:t>
            </a:r>
            <a:r>
              <a:rPr lang="en-US" dirty="0" smtClean="0"/>
              <a:t>     Sunset </a:t>
            </a:r>
            <a:r>
              <a:rPr lang="en-US" smtClean="0"/>
              <a:t>4:45pm    </a:t>
            </a:r>
            <a:r>
              <a:rPr lang="en-US" dirty="0" smtClean="0"/>
              <a:t>Twilight 5:18 pm</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eep presentation.jpg"/>
          <p:cNvPicPr>
            <a:picLocks noGrp="1" noChangeAspect="1"/>
          </p:cNvPicPr>
          <p:nvPr>
            <p:ph idx="1"/>
          </p:nvPr>
        </p:nvPicPr>
        <p:blipFill>
          <a:blip r:embed="rId2"/>
          <a:srcRect l="-68267" r="-68267"/>
          <a:stretch>
            <a:fillRect/>
          </a:stretch>
        </p:blipFill>
        <p:spPr>
          <a:xfrm>
            <a:off x="2805306" y="3098800"/>
            <a:ext cx="6835388" cy="3759200"/>
          </a:xfrm>
        </p:spPr>
      </p:pic>
      <p:pic>
        <p:nvPicPr>
          <p:cNvPr id="5" name="Picture 4" descr="sleep presentation 2.jpg"/>
          <p:cNvPicPr>
            <a:picLocks noChangeAspect="1"/>
          </p:cNvPicPr>
          <p:nvPr/>
        </p:nvPicPr>
        <p:blipFill>
          <a:blip r:embed="rId3"/>
          <a:stretch>
            <a:fillRect/>
          </a:stretch>
        </p:blipFill>
        <p:spPr>
          <a:xfrm>
            <a:off x="1168400" y="3892550"/>
            <a:ext cx="1841500" cy="2374900"/>
          </a:xfrm>
          <a:prstGeom prst="rect">
            <a:avLst/>
          </a:prstGeom>
        </p:spPr>
      </p:pic>
      <p:pic>
        <p:nvPicPr>
          <p:cNvPr id="7" name="Picture 6" descr="sleep presentation 4.jpg"/>
          <p:cNvPicPr>
            <a:picLocks noChangeAspect="1"/>
          </p:cNvPicPr>
          <p:nvPr/>
        </p:nvPicPr>
        <p:blipFill>
          <a:blip r:embed="rId4"/>
          <a:stretch>
            <a:fillRect/>
          </a:stretch>
        </p:blipFill>
        <p:spPr>
          <a:xfrm>
            <a:off x="549275" y="-447768"/>
            <a:ext cx="7239000" cy="34723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make a difference</a:t>
            </a:r>
            <a:endParaRPr lang="en-US" dirty="0"/>
          </a:p>
        </p:txBody>
      </p:sp>
      <p:pic>
        <p:nvPicPr>
          <p:cNvPr id="4" name="Content Placeholder 3" descr="sleep bulldozer.jpg"/>
          <p:cNvPicPr>
            <a:picLocks noGrp="1" noChangeAspect="1"/>
          </p:cNvPicPr>
          <p:nvPr>
            <p:ph idx="1"/>
          </p:nvPr>
        </p:nvPicPr>
        <p:blipFill>
          <a:blip r:embed="rId2"/>
          <a:srcRect t="-6149" b="-614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sleep</a:t>
            </a:r>
            <a:endParaRPr lang="en-US" dirty="0"/>
          </a:p>
        </p:txBody>
      </p:sp>
      <p:sp>
        <p:nvSpPr>
          <p:cNvPr id="3" name="Content Placeholder 2"/>
          <p:cNvSpPr>
            <a:spLocks noGrp="1"/>
          </p:cNvSpPr>
          <p:nvPr>
            <p:ph idx="1"/>
          </p:nvPr>
        </p:nvSpPr>
        <p:spPr/>
        <p:txBody>
          <a:bodyPr>
            <a:normAutofit/>
          </a:bodyPr>
          <a:lstStyle/>
          <a:p>
            <a:r>
              <a:rPr lang="en-US" dirty="0" smtClean="0"/>
              <a:t>Light – this resets the circadian clock daily</a:t>
            </a:r>
          </a:p>
          <a:p>
            <a:r>
              <a:rPr lang="en-US" dirty="0" smtClean="0"/>
              <a:t>Age- sleep drive/pressure changes</a:t>
            </a:r>
          </a:p>
          <a:p>
            <a:r>
              <a:rPr lang="en-US" dirty="0" smtClean="0"/>
              <a:t>Schedule</a:t>
            </a:r>
          </a:p>
          <a:p>
            <a:r>
              <a:rPr lang="en-US" dirty="0" smtClean="0"/>
              <a:t>Mental health state (mental health disorders are disproportionately affected by sleep issues)</a:t>
            </a:r>
          </a:p>
          <a:p>
            <a:r>
              <a:rPr lang="en-US" dirty="0" smtClean="0"/>
              <a:t>Sleep environment </a:t>
            </a:r>
          </a:p>
          <a:p>
            <a:r>
              <a:rPr lang="en-US" dirty="0" smtClean="0"/>
              <a:t>Medical status (pain, disease state)</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Circadian Clock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Sleep Drive: it is greatest when we are young.</a:t>
            </a:r>
          </a:p>
          <a:p>
            <a:pPr lvl="1"/>
            <a:r>
              <a:rPr lang="en-US" dirty="0" smtClean="0"/>
              <a:t>Sleep requirements- 16 hours in infancy, 9-12 hours in adolescence, 7.5-9 hours in adulthood </a:t>
            </a:r>
          </a:p>
          <a:p>
            <a:r>
              <a:rPr lang="en-US" dirty="0" smtClean="0"/>
              <a:t>Sleep pressure increases the longer we are awake.  Thus after approx 13-15 hours most teens are ready to sleep</a:t>
            </a:r>
          </a:p>
          <a:p>
            <a:r>
              <a:rPr lang="en-US" dirty="0" smtClean="0"/>
              <a:t>Our body sends alerting signals to keep us awake and alert. In teens, this is building up over the course of a normal day and peaking approx 12-15 hours later.</a:t>
            </a:r>
          </a:p>
          <a:p>
            <a:r>
              <a:rPr lang="en-US" dirty="0" smtClean="0"/>
              <a:t>So….. In the evening we are generally quite alert as the body is sending out max alerting signals until the sleep drive overcomes this and we fall asleep.  SO… sending our kids to bed earlier is not going to gain more sleep</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sleep presentation 3.gif"/>
          <p:cNvPicPr>
            <a:picLocks noGrp="1" noChangeAspect="1"/>
          </p:cNvPicPr>
          <p:nvPr>
            <p:ph idx="1"/>
          </p:nvPr>
        </p:nvPicPr>
        <p:blipFill>
          <a:blip r:embed="rId2"/>
          <a:srcRect t="-33088" b="-3308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graph and night_owl_a.gif"/>
          <p:cNvPicPr>
            <a:picLocks noGrp="1" noChangeAspect="1"/>
          </p:cNvPicPr>
          <p:nvPr>
            <p:ph idx="1"/>
          </p:nvPr>
        </p:nvPicPr>
        <p:blipFill>
          <a:blip r:embed="rId2"/>
          <a:srcRect l="-20815" r="-20815"/>
          <a:stretch>
            <a:fillRect/>
          </a:stretch>
        </p:blipFill>
        <p:spPr>
          <a:xfrm>
            <a:off x="1242358" y="510537"/>
            <a:ext cx="5958542" cy="3393136"/>
          </a:xfrm>
        </p:spPr>
      </p:pic>
      <p:sp>
        <p:nvSpPr>
          <p:cNvPr id="6" name="TextBox 5"/>
          <p:cNvSpPr txBox="1"/>
          <p:nvPr/>
        </p:nvSpPr>
        <p:spPr>
          <a:xfrm>
            <a:off x="1242358" y="3903673"/>
            <a:ext cx="7610590" cy="3139321"/>
          </a:xfrm>
          <a:prstGeom prst="rect">
            <a:avLst/>
          </a:prstGeom>
          <a:noFill/>
        </p:spPr>
        <p:txBody>
          <a:bodyPr wrap="square" rtlCol="0">
            <a:spAutoFit/>
          </a:bodyPr>
          <a:lstStyle/>
          <a:p>
            <a:r>
              <a:rPr lang="en-US" dirty="0" smtClean="0"/>
              <a:t>Teens have their alerting drive increasing later as they go through puberty, from 8 or 9PM to 10 or 11PM. You can see how this would shift their bedtime later.  It makes it harder to fall asleep any earlier.</a:t>
            </a:r>
          </a:p>
          <a:p>
            <a:r>
              <a:rPr lang="en-US" dirty="0" smtClean="0"/>
              <a:t>Students do not get a choice on when to get up - school starts at 7:51AM.  Working backwards- if you are riding a bus and it takes an hour you are picked up at 6:50AM- given 30 minutes to get ready you are getting up at 6:20.  If a teen follows their natural cycle of sleep they fall asleep between 10-11PM  and are getting between 7:20-8:20 hours of sleep. Our goal should be for every teen to get over 8 hours minimum with a realistic chance to get 9 hours of sleep</a:t>
            </a:r>
            <a:endParaRPr lang="en-US" dirty="0"/>
          </a:p>
        </p:txBody>
      </p:sp>
      <p:sp>
        <p:nvSpPr>
          <p:cNvPr id="7" name="TextBox 6"/>
          <p:cNvSpPr txBox="1"/>
          <p:nvPr/>
        </p:nvSpPr>
        <p:spPr>
          <a:xfrm>
            <a:off x="4288456" y="-135794"/>
            <a:ext cx="4564492" cy="646331"/>
          </a:xfrm>
          <a:prstGeom prst="rect">
            <a:avLst/>
          </a:prstGeom>
          <a:noFill/>
        </p:spPr>
        <p:txBody>
          <a:bodyPr wrap="square" rtlCol="0">
            <a:spAutoFit/>
          </a:bodyPr>
          <a:lstStyle/>
          <a:p>
            <a:r>
              <a:rPr lang="en-US" dirty="0" smtClean="0">
                <a:solidFill>
                  <a:srgbClr val="FF0000"/>
                </a:solidFill>
              </a:rPr>
              <a:t>Notice how everything would shift to the right for teens</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118530" cy="1336956"/>
          </a:xfrm>
        </p:spPr>
        <p:txBody>
          <a:bodyPr/>
          <a:lstStyle/>
          <a:p>
            <a:endParaRPr lang="en-US" dirty="0"/>
          </a:p>
        </p:txBody>
      </p:sp>
      <p:sp>
        <p:nvSpPr>
          <p:cNvPr id="3" name="Content Placeholder 2"/>
          <p:cNvSpPr>
            <a:spLocks noGrp="1"/>
          </p:cNvSpPr>
          <p:nvPr>
            <p:ph idx="1"/>
          </p:nvPr>
        </p:nvSpPr>
        <p:spPr>
          <a:xfrm>
            <a:off x="549275" y="118814"/>
            <a:ext cx="8042276" cy="5836025"/>
          </a:xfrm>
        </p:spPr>
        <p:txBody>
          <a:bodyPr/>
          <a:lstStyle/>
          <a:p>
            <a:r>
              <a:rPr lang="en-US" sz="4000" dirty="0" smtClean="0"/>
              <a:t>Older data showed: 71 </a:t>
            </a:r>
            <a:r>
              <a:rPr lang="en-US" sz="4000" dirty="0" smtClean="0"/>
              <a:t>% of 9</a:t>
            </a:r>
            <a:r>
              <a:rPr lang="en-US" sz="4000" baseline="30000" dirty="0" smtClean="0"/>
              <a:t>th</a:t>
            </a:r>
            <a:r>
              <a:rPr lang="en-US" sz="4000" dirty="0" smtClean="0"/>
              <a:t> graders and 81 % of 12</a:t>
            </a:r>
            <a:r>
              <a:rPr lang="en-US" sz="4000" baseline="30000" dirty="0" smtClean="0"/>
              <a:t>th</a:t>
            </a:r>
            <a:r>
              <a:rPr lang="en-US" sz="4000" dirty="0" smtClean="0"/>
              <a:t> graders in Ohio get less than 8 hours of sleep</a:t>
            </a:r>
          </a:p>
          <a:p>
            <a:endParaRPr lang="en-US" dirty="0"/>
          </a:p>
        </p:txBody>
      </p:sp>
      <p:pic>
        <p:nvPicPr>
          <p:cNvPr id="5" name="Picture 4" descr="not enough sleep.jpg"/>
          <p:cNvPicPr>
            <a:picLocks noChangeAspect="1"/>
          </p:cNvPicPr>
          <p:nvPr/>
        </p:nvPicPr>
        <p:blipFill>
          <a:blip r:embed="rId2"/>
          <a:stretch>
            <a:fillRect/>
          </a:stretch>
        </p:blipFill>
        <p:spPr>
          <a:xfrm>
            <a:off x="1143000" y="3073401"/>
            <a:ext cx="6858000" cy="287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902</TotalTime>
  <Words>1977</Words>
  <Application>Microsoft Macintosh PowerPoint</Application>
  <PresentationFormat>On-screen Show (4:3)</PresentationFormat>
  <Paragraphs>127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Breeze</vt:lpstr>
      <vt:lpstr>Bryan Hoff MD</vt:lpstr>
      <vt:lpstr>What is normal sleep?</vt:lpstr>
      <vt:lpstr>Why do we need to understand normal sleep</vt:lpstr>
      <vt:lpstr>We can make a difference</vt:lpstr>
      <vt:lpstr>Factors affecting sleep</vt:lpstr>
      <vt:lpstr>Circadian Clock</vt:lpstr>
      <vt:lpstr>PowerPoint Presentation</vt:lpstr>
      <vt:lpstr>PowerPoint Presentation</vt:lpstr>
      <vt:lpstr>PowerPoint Presentation</vt:lpstr>
      <vt:lpstr>So what happens when your clock is off?</vt:lpstr>
      <vt:lpstr>When the clock is off we see a loss of sleep leading to…</vt:lpstr>
      <vt:lpstr>Schedules have changed</vt:lpstr>
      <vt:lpstr>This can not be just a case of  “go to bed earlier”</vt:lpstr>
      <vt:lpstr>Who Supports the need to change our School Start Times?</vt:lpstr>
      <vt:lpstr>A website with a list of the many position papers</vt:lpstr>
      <vt:lpstr>Sleep in teenagers </vt:lpstr>
      <vt:lpstr>PowerPoint Presentation</vt:lpstr>
      <vt:lpstr>Safety- MVA</vt:lpstr>
      <vt:lpstr>Better academic testing- specifically better math scores</vt:lpstr>
      <vt:lpstr>PowerPoint Presentation</vt:lpstr>
      <vt:lpstr>Enhanced concentration</vt:lpstr>
      <vt:lpstr>Tardiness</vt:lpstr>
      <vt:lpstr>Better Mental Health</vt:lpstr>
      <vt:lpstr>Better Mental Health</vt:lpstr>
      <vt:lpstr>PowerPoint Presentation</vt:lpstr>
      <vt:lpstr>Better Health</vt:lpstr>
      <vt:lpstr>Increased Risky behavior</vt:lpstr>
      <vt:lpstr>A great article by the lead researcher at the University of Minnesota (And one of the reasons I became an advocate)</vt:lpstr>
      <vt:lpstr>How do we pick a time</vt:lpstr>
      <vt:lpstr>Challenges</vt:lpstr>
      <vt:lpstr>Ambient light for bus stops</vt:lpstr>
      <vt:lpstr>Ambient light for evening bus stops</vt:lpstr>
      <vt:lpstr>PowerPoint Presentation</vt:lpstr>
    </vt:vector>
  </TitlesOfParts>
  <Company>Allina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Bryan Hoff MD</dc:title>
  <dc:creator>bryan hoff/ andrea hoff User</dc:creator>
  <cp:lastModifiedBy>bryan hoff/ andrea hoff User</cp:lastModifiedBy>
  <cp:revision>10</cp:revision>
  <dcterms:created xsi:type="dcterms:W3CDTF">2014-11-10T18:19:41Z</dcterms:created>
  <dcterms:modified xsi:type="dcterms:W3CDTF">2018-06-12T03:52:20Z</dcterms:modified>
</cp:coreProperties>
</file>